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2" r:id="rId19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7" Type="http://schemas.openxmlformats.org/officeDocument/2006/relationships/slide" Target="slides/slide7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9" name="Shape 9969"/>
        <p:cNvGrpSpPr/>
        <p:nvPr/>
      </p:nvGrpSpPr>
      <p:grpSpPr>
        <a:xfrm>
          <a:off x="0" y="0"/>
          <a:ext cx="0" cy="0"/>
          <a:chOff x="0" y="0"/>
          <a:chExt cx="0" cy="0"/>
        </a:xfrm>
      </p:grpSpPr>
      <p:sp>
        <p:nvSpPr>
          <p:cNvPr id="9970" name="Google Shape;997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1" name="Google Shape;9971;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notesSlide" Target="../notesSlides/notesSlide77.xml"/></Relationships>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2" name="Shape 9972"/>
        <p:cNvGrpSpPr/>
        <p:nvPr/>
      </p:nvGrpSpPr>
      <p:grpSpPr>
        <a:xfrm>
          <a:off x="0" y="0"/>
          <a:ext cx="0" cy="0"/>
          <a:chOff x="0" y="0"/>
          <a:chExt cx="0" cy="0"/>
        </a:xfrm>
      </p:grpSpPr>
      <p:sp>
        <p:nvSpPr>
          <p:cNvPr id="9973" name="Google Shape;9973;p150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2005-06 LEA Outcomes:</a:t>
            </a:r>
            <a:endParaRPr/>
          </a:p>
        </p:txBody>
      </p:sp>
      <p:sp>
        <p:nvSpPr>
          <p:cNvPr id="9974" name="Google Shape;9974;p1507"/>
          <p:cNvSpPr txBox="1"/>
          <p:nvPr>
            <p:ph idx="1" type="body"/>
          </p:nvPr>
        </p:nvSpPr>
        <p:spPr>
          <a:xfrm>
            <a:off x="457200" y="990600"/>
            <a:ext cx="4038600" cy="51355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Char char="•"/>
            </a:pPr>
            <a:r>
              <a:rPr b="1" lang="en-US" sz="2000"/>
              <a:t>South Kitsap School District SAPISP </a:t>
            </a:r>
            <a:endParaRPr/>
          </a:p>
          <a:p>
            <a:pPr indent="-342900" lvl="0" marL="342900" rtl="0" algn="l">
              <a:lnSpc>
                <a:spcPct val="90000"/>
              </a:lnSpc>
              <a:spcBef>
                <a:spcPts val="400"/>
              </a:spcBef>
              <a:spcAft>
                <a:spcPts val="0"/>
              </a:spcAft>
              <a:buClr>
                <a:schemeClr val="dk1"/>
              </a:buClr>
              <a:buSzPts val="2000"/>
              <a:buFont typeface="Arial"/>
              <a:buChar char="•"/>
            </a:pPr>
            <a:r>
              <a:rPr lang="en-US" sz="2000"/>
              <a:t>10,400 Students </a:t>
            </a:r>
            <a:endParaRPr/>
          </a:p>
          <a:p>
            <a:pPr indent="-342900" lvl="0" marL="342900" rtl="0" algn="l">
              <a:lnSpc>
                <a:spcPct val="90000"/>
              </a:lnSpc>
              <a:spcBef>
                <a:spcPts val="400"/>
              </a:spcBef>
              <a:spcAft>
                <a:spcPts val="0"/>
              </a:spcAft>
              <a:buClr>
                <a:schemeClr val="dk1"/>
              </a:buClr>
              <a:buSzPts val="2000"/>
              <a:buFont typeface="Arial"/>
              <a:buChar char="•"/>
            </a:pPr>
            <a:r>
              <a:rPr lang="en-US" sz="2000"/>
              <a:t>$48,874.00 SDFS funds </a:t>
            </a:r>
            <a:endParaRPr/>
          </a:p>
          <a:p>
            <a:pPr indent="-342900" lvl="0" marL="342900" rtl="0" algn="l">
              <a:lnSpc>
                <a:spcPct val="90000"/>
              </a:lnSpc>
              <a:spcBef>
                <a:spcPts val="400"/>
              </a:spcBef>
              <a:spcAft>
                <a:spcPts val="0"/>
              </a:spcAft>
              <a:buClr>
                <a:schemeClr val="dk1"/>
              </a:buClr>
              <a:buSzPts val="2000"/>
              <a:buFont typeface="Arial"/>
              <a:buChar char="•"/>
            </a:pPr>
            <a:r>
              <a:rPr lang="en-US" sz="2000"/>
              <a:t>Goals: </a:t>
            </a:r>
            <a:endParaRPr/>
          </a:p>
          <a:p>
            <a:pPr indent="-285750" lvl="1" marL="742950" rtl="0" algn="l">
              <a:lnSpc>
                <a:spcPct val="90000"/>
              </a:lnSpc>
              <a:spcBef>
                <a:spcPts val="360"/>
              </a:spcBef>
              <a:spcAft>
                <a:spcPts val="0"/>
              </a:spcAft>
              <a:buClr>
                <a:schemeClr val="dk1"/>
              </a:buClr>
              <a:buSzPts val="1800"/>
              <a:buFont typeface="Arial"/>
              <a:buChar char="–"/>
            </a:pPr>
            <a:r>
              <a:rPr lang="en-US" sz="1800"/>
              <a:t>Reduction in alcohol, tobacco &amp; marijuana use by students participating in program</a:t>
            </a:r>
            <a:endParaRPr/>
          </a:p>
          <a:p>
            <a:pPr indent="-285750" lvl="1" marL="742950" rtl="0" algn="l">
              <a:lnSpc>
                <a:spcPct val="90000"/>
              </a:lnSpc>
              <a:spcBef>
                <a:spcPts val="360"/>
              </a:spcBef>
              <a:spcAft>
                <a:spcPts val="0"/>
              </a:spcAft>
              <a:buClr>
                <a:schemeClr val="dk1"/>
              </a:buClr>
              <a:buSzPts val="1800"/>
              <a:buFont typeface="Arial"/>
              <a:buChar char="–"/>
            </a:pPr>
            <a:r>
              <a:rPr lang="en-US" sz="1800"/>
              <a:t>Increase in school bonding for participating youth</a:t>
            </a:r>
            <a:endParaRPr/>
          </a:p>
          <a:p>
            <a:pPr indent="-342900" lvl="0" marL="342900" rtl="0" algn="l">
              <a:lnSpc>
                <a:spcPct val="90000"/>
              </a:lnSpc>
              <a:spcBef>
                <a:spcPts val="400"/>
              </a:spcBef>
              <a:spcAft>
                <a:spcPts val="0"/>
              </a:spcAft>
              <a:buClr>
                <a:schemeClr val="dk1"/>
              </a:buClr>
              <a:buSzPts val="2000"/>
              <a:buFont typeface="Arial"/>
              <a:buChar char="•"/>
            </a:pPr>
            <a:r>
              <a:rPr lang="en-US" sz="2000"/>
              <a:t>Outcomes: </a:t>
            </a:r>
            <a:endParaRPr/>
          </a:p>
          <a:p>
            <a:pPr indent="-285750" lvl="1" marL="742950" rtl="0" algn="l">
              <a:lnSpc>
                <a:spcPct val="90000"/>
              </a:lnSpc>
              <a:spcBef>
                <a:spcPts val="360"/>
              </a:spcBef>
              <a:spcAft>
                <a:spcPts val="0"/>
              </a:spcAft>
              <a:buClr>
                <a:schemeClr val="dk1"/>
              </a:buClr>
              <a:buSzPts val="1800"/>
              <a:buFont typeface="Arial"/>
              <a:buChar char="–"/>
            </a:pPr>
            <a:r>
              <a:rPr lang="en-US" sz="1800"/>
              <a:t>24% reduction in use, alcohol, tobacco and marijuana use</a:t>
            </a:r>
            <a:endParaRPr/>
          </a:p>
          <a:p>
            <a:pPr indent="-285750" lvl="1" marL="742950" rtl="0" algn="l">
              <a:lnSpc>
                <a:spcPct val="90000"/>
              </a:lnSpc>
              <a:spcBef>
                <a:spcPts val="360"/>
              </a:spcBef>
              <a:spcAft>
                <a:spcPts val="0"/>
              </a:spcAft>
              <a:buClr>
                <a:schemeClr val="dk1"/>
              </a:buClr>
              <a:buSzPts val="1800"/>
              <a:buFont typeface="Arial"/>
              <a:buChar char="–"/>
            </a:pPr>
            <a:r>
              <a:rPr lang="en-US" sz="1800"/>
              <a:t>11% increase in school bonding</a:t>
            </a:r>
            <a:endParaRPr/>
          </a:p>
          <a:p>
            <a:pPr indent="-285750" lvl="1" marL="742950" rtl="0" algn="l">
              <a:lnSpc>
                <a:spcPct val="90000"/>
              </a:lnSpc>
              <a:spcBef>
                <a:spcPts val="360"/>
              </a:spcBef>
              <a:spcAft>
                <a:spcPts val="0"/>
              </a:spcAft>
              <a:buClr>
                <a:schemeClr val="dk1"/>
              </a:buClr>
              <a:buSzPts val="1800"/>
              <a:buFont typeface="Arial"/>
              <a:buChar char="–"/>
            </a:pPr>
            <a:r>
              <a:rPr lang="en-US" sz="1800"/>
              <a:t>Measured by participant pre and post tests</a:t>
            </a:r>
            <a:endParaRPr/>
          </a:p>
        </p:txBody>
      </p:sp>
      <p:sp>
        <p:nvSpPr>
          <p:cNvPr id="9975" name="Google Shape;9975;p1507"/>
          <p:cNvSpPr txBox="1"/>
          <p:nvPr>
            <p:ph idx="2" type="body"/>
          </p:nvPr>
        </p:nvSpPr>
        <p:spPr>
          <a:xfrm>
            <a:off x="4648200" y="990600"/>
            <a:ext cx="4038600" cy="51355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Font typeface="Arial"/>
              <a:buChar char="•"/>
            </a:pPr>
            <a:r>
              <a:rPr b="1" lang="en-US" sz="2000"/>
              <a:t>Queets Clear Water School District</a:t>
            </a:r>
            <a:endParaRPr/>
          </a:p>
          <a:p>
            <a:pPr indent="-342900" lvl="0" marL="342900" rtl="0" algn="l">
              <a:lnSpc>
                <a:spcPct val="80000"/>
              </a:lnSpc>
              <a:spcBef>
                <a:spcPts val="400"/>
              </a:spcBef>
              <a:spcAft>
                <a:spcPts val="0"/>
              </a:spcAft>
              <a:buClr>
                <a:schemeClr val="dk1"/>
              </a:buClr>
              <a:buSzPts val="2000"/>
              <a:buFont typeface="Arial"/>
              <a:buChar char="•"/>
            </a:pPr>
            <a:r>
              <a:rPr lang="en-US" sz="2000"/>
              <a:t>40 Students</a:t>
            </a:r>
            <a:endParaRPr/>
          </a:p>
          <a:p>
            <a:pPr indent="-342900" lvl="0" marL="342900" rtl="0" algn="l">
              <a:lnSpc>
                <a:spcPct val="80000"/>
              </a:lnSpc>
              <a:spcBef>
                <a:spcPts val="400"/>
              </a:spcBef>
              <a:spcAft>
                <a:spcPts val="0"/>
              </a:spcAft>
              <a:buClr>
                <a:schemeClr val="dk1"/>
              </a:buClr>
              <a:buSzPts val="2000"/>
              <a:buFont typeface="Arial"/>
              <a:buChar char="•"/>
            </a:pPr>
            <a:r>
              <a:rPr lang="en-US" sz="2000"/>
              <a:t>$1,521.00 SDFS funds</a:t>
            </a:r>
            <a:endParaRPr/>
          </a:p>
          <a:p>
            <a:pPr indent="-342900" lvl="0" marL="342900" rtl="0" algn="l">
              <a:lnSpc>
                <a:spcPct val="80000"/>
              </a:lnSpc>
              <a:spcBef>
                <a:spcPts val="400"/>
              </a:spcBef>
              <a:spcAft>
                <a:spcPts val="0"/>
              </a:spcAft>
              <a:buClr>
                <a:schemeClr val="dk1"/>
              </a:buClr>
              <a:buSzPts val="2000"/>
              <a:buFont typeface="Arial"/>
              <a:buChar char="•"/>
            </a:pPr>
            <a:r>
              <a:rPr lang="en-US" sz="2000"/>
              <a:t>Goals: </a:t>
            </a:r>
            <a:endParaRPr/>
          </a:p>
          <a:p>
            <a:pPr indent="-285750" lvl="1" marL="742950" rtl="0" algn="l">
              <a:lnSpc>
                <a:spcPct val="80000"/>
              </a:lnSpc>
              <a:spcBef>
                <a:spcPts val="360"/>
              </a:spcBef>
              <a:spcAft>
                <a:spcPts val="0"/>
              </a:spcAft>
              <a:buClr>
                <a:schemeClr val="dk1"/>
              </a:buClr>
              <a:buSzPts val="1800"/>
              <a:buFont typeface="Arial"/>
              <a:buChar char="–"/>
            </a:pPr>
            <a:r>
              <a:rPr lang="en-US" sz="1800"/>
              <a:t>Train 100% of staff in Second Step; </a:t>
            </a:r>
            <a:endParaRPr/>
          </a:p>
          <a:p>
            <a:pPr indent="-285750" lvl="1" marL="742950" rtl="0" algn="l">
              <a:lnSpc>
                <a:spcPct val="80000"/>
              </a:lnSpc>
              <a:spcBef>
                <a:spcPts val="360"/>
              </a:spcBef>
              <a:spcAft>
                <a:spcPts val="0"/>
              </a:spcAft>
              <a:buClr>
                <a:schemeClr val="dk1"/>
              </a:buClr>
              <a:buSzPts val="1800"/>
              <a:buFont typeface="Arial"/>
              <a:buChar char="–"/>
            </a:pPr>
            <a:r>
              <a:rPr lang="en-US" sz="1800"/>
              <a:t>Measure decrease in problem behavior and increase in classroom learning</a:t>
            </a:r>
            <a:endParaRPr/>
          </a:p>
          <a:p>
            <a:pPr indent="-342900" lvl="0" marL="342900" rtl="0" algn="l">
              <a:lnSpc>
                <a:spcPct val="80000"/>
              </a:lnSpc>
              <a:spcBef>
                <a:spcPts val="400"/>
              </a:spcBef>
              <a:spcAft>
                <a:spcPts val="0"/>
              </a:spcAft>
              <a:buClr>
                <a:schemeClr val="dk1"/>
              </a:buClr>
              <a:buSzPts val="2000"/>
              <a:buFont typeface="Arial"/>
              <a:buChar char="•"/>
            </a:pPr>
            <a:r>
              <a:rPr lang="en-US" sz="2000"/>
              <a:t>Outcomes: </a:t>
            </a:r>
            <a:endParaRPr/>
          </a:p>
          <a:p>
            <a:pPr indent="-285750" lvl="1" marL="742950" rtl="0" algn="l">
              <a:lnSpc>
                <a:spcPct val="80000"/>
              </a:lnSpc>
              <a:spcBef>
                <a:spcPts val="360"/>
              </a:spcBef>
              <a:spcAft>
                <a:spcPts val="0"/>
              </a:spcAft>
              <a:buClr>
                <a:schemeClr val="dk1"/>
              </a:buClr>
              <a:buSzPts val="1800"/>
              <a:buFont typeface="Arial"/>
              <a:buChar char="–"/>
            </a:pPr>
            <a:r>
              <a:rPr lang="en-US" sz="1800"/>
              <a:t>100% of staff trained</a:t>
            </a:r>
            <a:endParaRPr/>
          </a:p>
          <a:p>
            <a:pPr indent="-285750" lvl="1" marL="742950" rtl="0" algn="l">
              <a:lnSpc>
                <a:spcPct val="80000"/>
              </a:lnSpc>
              <a:spcBef>
                <a:spcPts val="360"/>
              </a:spcBef>
              <a:spcAft>
                <a:spcPts val="0"/>
              </a:spcAft>
              <a:buClr>
                <a:schemeClr val="dk1"/>
              </a:buClr>
              <a:buSzPts val="1800"/>
              <a:buFont typeface="Arial"/>
              <a:buChar char="–"/>
            </a:pPr>
            <a:r>
              <a:rPr lang="en-US" sz="1800"/>
              <a:t>21% decrease in problem behavior </a:t>
            </a:r>
            <a:endParaRPr/>
          </a:p>
          <a:p>
            <a:pPr indent="-285750" lvl="1" marL="742950" rtl="0" algn="l">
              <a:lnSpc>
                <a:spcPct val="80000"/>
              </a:lnSpc>
              <a:spcBef>
                <a:spcPts val="360"/>
              </a:spcBef>
              <a:spcAft>
                <a:spcPts val="0"/>
              </a:spcAft>
              <a:buClr>
                <a:schemeClr val="dk1"/>
              </a:buClr>
              <a:buSzPts val="1800"/>
              <a:buFont typeface="Arial"/>
              <a:buChar char="–"/>
            </a:pPr>
            <a:r>
              <a:rPr lang="en-US" sz="1800"/>
              <a:t>15% increase in classroom learning </a:t>
            </a:r>
            <a:endParaRPr/>
          </a:p>
          <a:p>
            <a:pPr indent="-285750" lvl="1" marL="742950" rtl="0" algn="l">
              <a:lnSpc>
                <a:spcPct val="80000"/>
              </a:lnSpc>
              <a:spcBef>
                <a:spcPts val="360"/>
              </a:spcBef>
              <a:spcAft>
                <a:spcPts val="0"/>
              </a:spcAft>
              <a:buClr>
                <a:schemeClr val="dk1"/>
              </a:buClr>
              <a:buSzPts val="1800"/>
              <a:buFont typeface="Arial"/>
              <a:buChar char="–"/>
            </a:pPr>
            <a:r>
              <a:rPr lang="en-US" sz="1800"/>
              <a:t>Measured by teacher survey and behavior tracking</a:t>
            </a:r>
            <a:endParaRPr/>
          </a:p>
          <a:p>
            <a:pPr indent="-215900" lvl="0" marL="342900" rtl="0" algn="l">
              <a:lnSpc>
                <a:spcPct val="80000"/>
              </a:lnSpc>
              <a:spcBef>
                <a:spcPts val="400"/>
              </a:spcBef>
              <a:spcAft>
                <a:spcPts val="0"/>
              </a:spcAft>
              <a:buClr>
                <a:schemeClr val="dk1"/>
              </a:buClr>
              <a:buSzPts val="2000"/>
              <a:buFont typeface="Arial"/>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